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Roboto"/>
      <p:regular r:id="rId22"/>
      <p:bold r:id="rId23"/>
      <p:italic r:id="rId24"/>
      <p:boldItalic r:id="rId25"/>
    </p:embeddedFont>
    <p:embeddedFont>
      <p:font typeface="Amatic SC"/>
      <p:regular r:id="rId26"/>
      <p:bold r:id="rId27"/>
    </p:embeddedFont>
    <p:embeddedFont>
      <p:font typeface="Source Code Pro"/>
      <p:regular r:id="rId28"/>
      <p:bold r:id="rId29"/>
      <p:italic r:id="rId30"/>
      <p:boldItalic r:id="rId31"/>
    </p:embeddedFont>
    <p:embeddedFont>
      <p:font typeface="Century Gothic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Robo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maticSC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SourceCodePro-regular.fntdata"/><Relationship Id="rId27" Type="http://schemas.openxmlformats.org/officeDocument/2006/relationships/font" Target="fonts/AmaticSC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urceCodePr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urceCodePro-boldItalic.fntdata"/><Relationship Id="rId30" Type="http://schemas.openxmlformats.org/officeDocument/2006/relationships/font" Target="fonts/SourceCodePro-italic.fntdata"/><Relationship Id="rId11" Type="http://schemas.openxmlformats.org/officeDocument/2006/relationships/slide" Target="slides/slide6.xml"/><Relationship Id="rId33" Type="http://schemas.openxmlformats.org/officeDocument/2006/relationships/font" Target="fonts/CenturyGothic-bold.fntdata"/><Relationship Id="rId10" Type="http://schemas.openxmlformats.org/officeDocument/2006/relationships/slide" Target="slides/slide5.xml"/><Relationship Id="rId32" Type="http://schemas.openxmlformats.org/officeDocument/2006/relationships/font" Target="fonts/CenturyGothic-regular.fntdata"/><Relationship Id="rId13" Type="http://schemas.openxmlformats.org/officeDocument/2006/relationships/slide" Target="slides/slide8.xml"/><Relationship Id="rId35" Type="http://schemas.openxmlformats.org/officeDocument/2006/relationships/font" Target="fonts/CenturyGothic-boldItalic.fntdata"/><Relationship Id="rId12" Type="http://schemas.openxmlformats.org/officeDocument/2006/relationships/slide" Target="slides/slide7.xml"/><Relationship Id="rId34" Type="http://schemas.openxmlformats.org/officeDocument/2006/relationships/font" Target="fonts/CenturyGothic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82cb0dfe5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82cb0dfe5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82cb0dfe5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82cb0dfe5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82cb0dfe55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82cb0dfe55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82c66164c7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82c66164c7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82c66164c7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82c66164c7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82c66164c7_0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82c66164c7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82cb0dfe5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82cb0dfe5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82dfda243b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82dfda243b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82cb0dfe5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82cb0dfe5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82cb0dfe5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82cb0dfe5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82cb0dfe5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82cb0dfe5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figma.com/design/jdYrFu1BVZ2OSARlOUdPrc/Untitled?node-id=0-1&amp;p=f&amp;t=HIxSEgqIu6GE4um2-0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6.jpg"/><Relationship Id="rId6" Type="http://schemas.openxmlformats.org/officeDocument/2006/relationships/image" Target="../media/image9.png"/><Relationship Id="rId7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06666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516650" y="3479425"/>
            <a:ext cx="78234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Century Gothic"/>
                <a:ea typeface="Century Gothic"/>
                <a:cs typeface="Century Gothic"/>
                <a:sym typeface="Century Gothic"/>
              </a:rPr>
              <a:t>Integrantes: Carlos Herrera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Century Gothic"/>
                <a:ea typeface="Century Gothic"/>
                <a:cs typeface="Century Gothic"/>
                <a:sym typeface="Century Gothic"/>
              </a:rPr>
              <a:t>                     Esteban Martinez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Century Gothic"/>
                <a:ea typeface="Century Gothic"/>
                <a:cs typeface="Century Gothic"/>
                <a:sym typeface="Century Gothic"/>
              </a:rPr>
              <a:t>                     Karyme Vargas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Century Gothic"/>
                <a:ea typeface="Century Gothic"/>
                <a:cs typeface="Century Gothic"/>
                <a:sym typeface="Century Gothic"/>
              </a:rPr>
              <a:t>Carrera: </a:t>
            </a:r>
            <a:r>
              <a:rPr lang="es">
                <a:latin typeface="Century Gothic"/>
                <a:ea typeface="Century Gothic"/>
                <a:cs typeface="Century Gothic"/>
                <a:sym typeface="Century Gothic"/>
              </a:rPr>
              <a:t>Ingeniería</a:t>
            </a:r>
            <a:r>
              <a:rPr lang="es">
                <a:latin typeface="Century Gothic"/>
                <a:ea typeface="Century Gothic"/>
                <a:cs typeface="Century Gothic"/>
                <a:sym typeface="Century Gothic"/>
              </a:rPr>
              <a:t> en </a:t>
            </a:r>
            <a:r>
              <a:rPr lang="es">
                <a:latin typeface="Century Gothic"/>
                <a:ea typeface="Century Gothic"/>
                <a:cs typeface="Century Gothic"/>
                <a:sym typeface="Century Gothic"/>
              </a:rPr>
              <a:t>informática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Century Gothic"/>
                <a:ea typeface="Century Gothic"/>
                <a:cs typeface="Century Gothic"/>
                <a:sym typeface="Century Gothic"/>
              </a:rPr>
              <a:t>Profesor: </a:t>
            </a:r>
            <a:r>
              <a:rPr lang="es">
                <a:latin typeface="Century Gothic"/>
                <a:ea typeface="Century Gothic"/>
                <a:cs typeface="Century Gothic"/>
                <a:sym typeface="Century Gothic"/>
              </a:rPr>
              <a:t>Lionel Esteban Pizarro Melo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425" y="107625"/>
            <a:ext cx="964600" cy="96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81650" y="198775"/>
            <a:ext cx="1686200" cy="414975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516650" y="1585528"/>
            <a:ext cx="8921700" cy="4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63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Presentación Etapa 1 Proyecto Capstone</a:t>
            </a:r>
            <a:endParaRPr b="1" sz="2863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516650" y="2113380"/>
            <a:ext cx="6887400" cy="3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11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Portafolio de Título Ingeniería en Informática</a:t>
            </a:r>
            <a:endParaRPr sz="1808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/>
          <p:nvPr/>
        </p:nvSpPr>
        <p:spPr>
          <a:xfrm>
            <a:off x="573375" y="373775"/>
            <a:ext cx="5265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262626"/>
                </a:solidFill>
                <a:uFill>
                  <a:noFill/>
                </a:uFill>
                <a:latin typeface="Century Gothic"/>
                <a:ea typeface="Century Gothic"/>
                <a:cs typeface="Century Gothic"/>
                <a:sym typeface="Century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Solución Propuesta</a:t>
            </a:r>
            <a:endParaRPr>
              <a:solidFill>
                <a:srgbClr val="262626"/>
              </a:solidFill>
            </a:endParaRPr>
          </a:p>
        </p:txBody>
      </p:sp>
      <p:sp>
        <p:nvSpPr>
          <p:cNvPr id="176" name="Google Shape;176;p22"/>
          <p:cNvSpPr/>
          <p:nvPr/>
        </p:nvSpPr>
        <p:spPr>
          <a:xfrm>
            <a:off x="0" y="485075"/>
            <a:ext cx="487800" cy="423900"/>
          </a:xfrm>
          <a:prstGeom prst="rect">
            <a:avLst/>
          </a:prstGeom>
          <a:solidFill>
            <a:srgbClr val="EB0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77" name="Google Shape;17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925" y="382675"/>
            <a:ext cx="646225" cy="6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17451" y="153037"/>
            <a:ext cx="933176" cy="22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2"/>
          <p:cNvSpPr/>
          <p:nvPr/>
        </p:nvSpPr>
        <p:spPr>
          <a:xfrm>
            <a:off x="239040" y="1496148"/>
            <a:ext cx="76044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El proyecto busca resolver los problemas actuales en el control de inventarios de </a:t>
            </a:r>
            <a:r>
              <a:rPr b="0" i="0" lang="es" u="none" cap="none" strike="noStrike">
                <a:solidFill>
                  <a:srgbClr val="EF9C82"/>
                </a:solidFill>
                <a:latin typeface="Roboto"/>
                <a:ea typeface="Roboto"/>
                <a:cs typeface="Roboto"/>
                <a:sym typeface="Roboto"/>
              </a:rPr>
              <a:t>Tarragona</a:t>
            </a: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mediante una aplicación que:</a:t>
            </a:r>
            <a:endParaRPr b="0" i="0" u="none" cap="none" strike="noStrike"/>
          </a:p>
        </p:txBody>
      </p:sp>
      <p:sp>
        <p:nvSpPr>
          <p:cNvPr id="180" name="Google Shape;180;p22"/>
          <p:cNvSpPr/>
          <p:nvPr/>
        </p:nvSpPr>
        <p:spPr>
          <a:xfrm>
            <a:off x="239040" y="2426026"/>
            <a:ext cx="76044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0675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Organiza los productos por categorías</a:t>
            </a:r>
            <a:endParaRPr b="0" i="0" u="none" cap="none" strike="noStrike"/>
          </a:p>
        </p:txBody>
      </p:sp>
      <p:sp>
        <p:nvSpPr>
          <p:cNvPr id="181" name="Google Shape;181;p22"/>
          <p:cNvSpPr/>
          <p:nvPr/>
        </p:nvSpPr>
        <p:spPr>
          <a:xfrm>
            <a:off x="239040" y="2868224"/>
            <a:ext cx="76044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0675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Registra en tiempo real el ingreso y salida de insumos</a:t>
            </a:r>
            <a:endParaRPr b="0" i="0" u="none" cap="none" strike="noStrike"/>
          </a:p>
        </p:txBody>
      </p:sp>
      <p:sp>
        <p:nvSpPr>
          <p:cNvPr id="182" name="Google Shape;182;p22"/>
          <p:cNvSpPr/>
          <p:nvPr/>
        </p:nvSpPr>
        <p:spPr>
          <a:xfrm>
            <a:off x="239040" y="3310422"/>
            <a:ext cx="76044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0675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Reduce errores en los conteos</a:t>
            </a:r>
            <a:endParaRPr b="0" i="0" u="none" cap="none" strike="noStrike"/>
          </a:p>
        </p:txBody>
      </p:sp>
      <p:sp>
        <p:nvSpPr>
          <p:cNvPr id="183" name="Google Shape;183;p22"/>
          <p:cNvSpPr/>
          <p:nvPr/>
        </p:nvSpPr>
        <p:spPr>
          <a:xfrm>
            <a:off x="239040" y="3752620"/>
            <a:ext cx="76044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0675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Optimiza procesos internos</a:t>
            </a:r>
            <a:endParaRPr b="0" i="0" u="none" cap="none" strike="noStrike"/>
          </a:p>
        </p:txBody>
      </p:sp>
      <p:sp>
        <p:nvSpPr>
          <p:cNvPr id="184" name="Google Shape;184;p22"/>
          <p:cNvSpPr/>
          <p:nvPr/>
        </p:nvSpPr>
        <p:spPr>
          <a:xfrm>
            <a:off x="239040" y="4194818"/>
            <a:ext cx="76044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0675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Proporciona una gestión más ordenada y confiable</a:t>
            </a:r>
            <a:endParaRPr b="0" i="0" u="none" cap="none" strike="noStrik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3"/>
          <p:cNvSpPr txBox="1"/>
          <p:nvPr/>
        </p:nvSpPr>
        <p:spPr>
          <a:xfrm>
            <a:off x="487800" y="373775"/>
            <a:ext cx="5265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Conclusión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90" name="Google Shape;190;p23"/>
          <p:cNvSpPr/>
          <p:nvPr/>
        </p:nvSpPr>
        <p:spPr>
          <a:xfrm>
            <a:off x="0" y="485075"/>
            <a:ext cx="487800" cy="423900"/>
          </a:xfrm>
          <a:prstGeom prst="rect">
            <a:avLst/>
          </a:prstGeom>
          <a:solidFill>
            <a:srgbClr val="EB0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91" name="Google Shape;19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0925" y="382675"/>
            <a:ext cx="646225" cy="6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7451" y="153037"/>
            <a:ext cx="933176" cy="2296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93" name="Google Shape;193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9800" y="1417275"/>
            <a:ext cx="780870" cy="937044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771525" rotWithShape="0" algn="bl" dir="5400000" dist="19050">
              <a:srgbClr val="000000">
                <a:alpha val="0"/>
              </a:srgbClr>
            </a:outerShdw>
          </a:effectLst>
        </p:spPr>
      </p:pic>
      <p:sp>
        <p:nvSpPr>
          <p:cNvPr id="194" name="Google Shape;194;p23"/>
          <p:cNvSpPr/>
          <p:nvPr/>
        </p:nvSpPr>
        <p:spPr>
          <a:xfrm>
            <a:off x="1156847" y="1573450"/>
            <a:ext cx="1952100" cy="2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515"/>
              <a:buFont typeface="Raleway"/>
              <a:buNone/>
            </a:pPr>
            <a:r>
              <a:rPr b="0" i="0" lang="es" sz="1514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Problema</a:t>
            </a:r>
            <a:endParaRPr b="0" i="0" sz="1514" u="none" cap="none" strike="noStrike"/>
          </a:p>
        </p:txBody>
      </p:sp>
      <p:sp>
        <p:nvSpPr>
          <p:cNvPr id="195" name="Google Shape;195;p23"/>
          <p:cNvSpPr/>
          <p:nvPr/>
        </p:nvSpPr>
        <p:spPr>
          <a:xfrm>
            <a:off x="1156847" y="1911130"/>
            <a:ext cx="8043600" cy="2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205"/>
              <a:buFont typeface="Roboto"/>
              <a:buNone/>
            </a:pPr>
            <a:r>
              <a:rPr b="0" i="0" lang="es" sz="1204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Sistema arcaico de inventario que genera errores y estrés</a:t>
            </a:r>
            <a:endParaRPr b="0" i="0" sz="1204" u="none" cap="none" strike="noStrike"/>
          </a:p>
        </p:txBody>
      </p:sp>
      <p:pic>
        <p:nvPicPr>
          <p:cNvPr descr="preencoded.png" id="196" name="Google Shape;196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19800" y="2354320"/>
            <a:ext cx="780870" cy="937044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3"/>
          <p:cNvSpPr/>
          <p:nvPr/>
        </p:nvSpPr>
        <p:spPr>
          <a:xfrm>
            <a:off x="1156847" y="2510495"/>
            <a:ext cx="1952100" cy="2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515"/>
              <a:buFont typeface="Raleway"/>
              <a:buNone/>
            </a:pPr>
            <a:r>
              <a:rPr b="0" i="0" lang="es" sz="1514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Solución</a:t>
            </a:r>
            <a:endParaRPr b="0" i="0" sz="1514" u="none" cap="none" strike="noStrike"/>
          </a:p>
        </p:txBody>
      </p:sp>
      <p:sp>
        <p:nvSpPr>
          <p:cNvPr id="198" name="Google Shape;198;p23"/>
          <p:cNvSpPr/>
          <p:nvPr/>
        </p:nvSpPr>
        <p:spPr>
          <a:xfrm>
            <a:off x="1156847" y="2848175"/>
            <a:ext cx="8043600" cy="2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205"/>
              <a:buFont typeface="Roboto"/>
              <a:buNone/>
            </a:pPr>
            <a:r>
              <a:rPr b="0" i="0" lang="es" sz="1204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Aplicación "TarraControl" para digitalizar y automatizar</a:t>
            </a:r>
            <a:endParaRPr b="0" i="0" sz="1204" u="none" cap="none" strike="noStrike"/>
          </a:p>
        </p:txBody>
      </p:sp>
      <p:pic>
        <p:nvPicPr>
          <p:cNvPr descr="preencoded.png" id="199" name="Google Shape;199;p2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19800" y="3291366"/>
            <a:ext cx="780870" cy="9370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3"/>
          <p:cNvSpPr/>
          <p:nvPr/>
        </p:nvSpPr>
        <p:spPr>
          <a:xfrm>
            <a:off x="1156847" y="3447540"/>
            <a:ext cx="1952100" cy="2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515"/>
              <a:buFont typeface="Raleway"/>
              <a:buNone/>
            </a:pPr>
            <a:r>
              <a:rPr b="0" i="0" lang="es" sz="1514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Beneficios</a:t>
            </a:r>
            <a:endParaRPr b="0" i="0" sz="1514" u="none" cap="none" strike="noStrike"/>
          </a:p>
        </p:txBody>
      </p:sp>
      <p:sp>
        <p:nvSpPr>
          <p:cNvPr id="201" name="Google Shape;201;p23"/>
          <p:cNvSpPr/>
          <p:nvPr/>
        </p:nvSpPr>
        <p:spPr>
          <a:xfrm>
            <a:off x="1156847" y="3785221"/>
            <a:ext cx="8043600" cy="2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205"/>
              <a:buFont typeface="Roboto"/>
              <a:buNone/>
            </a:pPr>
            <a:r>
              <a:rPr b="0" i="0" lang="es" sz="1204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Mayor eficiencia, menos errores y mejor gestión</a:t>
            </a:r>
            <a:endParaRPr b="0" i="0" sz="1204" u="none" cap="none" strike="noStrike"/>
          </a:p>
        </p:txBody>
      </p:sp>
      <p:sp>
        <p:nvSpPr>
          <p:cNvPr id="202" name="Google Shape;202;p23"/>
          <p:cNvSpPr/>
          <p:nvPr/>
        </p:nvSpPr>
        <p:spPr>
          <a:xfrm>
            <a:off x="219800" y="4404097"/>
            <a:ext cx="8980800" cy="2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205"/>
              <a:buFont typeface="Roboto"/>
              <a:buNone/>
            </a:pPr>
            <a:r>
              <a:rPr b="0" i="0" lang="es" sz="1204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El proyecto permitirá a </a:t>
            </a:r>
            <a:r>
              <a:rPr b="0" i="0" lang="es" sz="1204" u="none" cap="none" strike="noStrike">
                <a:solidFill>
                  <a:srgbClr val="EF9C82"/>
                </a:solidFill>
                <a:latin typeface="Roboto"/>
                <a:ea typeface="Roboto"/>
                <a:cs typeface="Roboto"/>
                <a:sym typeface="Roboto"/>
              </a:rPr>
              <a:t>Tarragona</a:t>
            </a:r>
            <a:r>
              <a:rPr b="0" i="0" lang="es" sz="1204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modernizar sus procesos y mejorar significativamente su operación diaria.</a:t>
            </a:r>
            <a:endParaRPr b="0" i="0" sz="1204" u="none" cap="none" strike="noStrike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/>
          <p:cNvSpPr txBox="1"/>
          <p:nvPr/>
        </p:nvSpPr>
        <p:spPr>
          <a:xfrm>
            <a:off x="595800" y="373775"/>
            <a:ext cx="5265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Reflexión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08" name="Google Shape;208;p24"/>
          <p:cNvSpPr/>
          <p:nvPr/>
        </p:nvSpPr>
        <p:spPr>
          <a:xfrm>
            <a:off x="0" y="485075"/>
            <a:ext cx="487800" cy="423900"/>
          </a:xfrm>
          <a:prstGeom prst="rect">
            <a:avLst/>
          </a:prstGeom>
          <a:solidFill>
            <a:srgbClr val="EB0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209" name="Google Shape;20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0925" y="382675"/>
            <a:ext cx="646225" cy="6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7451" y="153037"/>
            <a:ext cx="933176" cy="22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90600" y="1216650"/>
            <a:ext cx="5762811" cy="381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487800" y="33030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s" sz="302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Integrantes Equipo de Trabajo​</a:t>
            </a:r>
            <a:endParaRPr sz="302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80"/>
          </a:p>
        </p:txBody>
      </p:sp>
      <p:sp>
        <p:nvSpPr>
          <p:cNvPr id="66" name="Google Shape;66;p14"/>
          <p:cNvSpPr txBox="1"/>
          <p:nvPr/>
        </p:nvSpPr>
        <p:spPr>
          <a:xfrm>
            <a:off x="311700" y="3691775"/>
            <a:ext cx="21726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Karyme Vargas</a:t>
            </a:r>
            <a:endParaRPr sz="18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308150" y="3691775"/>
            <a:ext cx="21726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Carlos Herrera</a:t>
            </a:r>
            <a:endParaRPr sz="18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3025475" y="3691775"/>
            <a:ext cx="26193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Esteban Martinez</a:t>
            </a:r>
            <a:endParaRPr sz="18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7600" y="485072"/>
            <a:ext cx="487800" cy="48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05701" y="255425"/>
            <a:ext cx="933176" cy="22965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/>
          <p:nvPr/>
        </p:nvSpPr>
        <p:spPr>
          <a:xfrm>
            <a:off x="0" y="485075"/>
            <a:ext cx="487800" cy="423900"/>
          </a:xfrm>
          <a:prstGeom prst="rect">
            <a:avLst/>
          </a:prstGeom>
          <a:solidFill>
            <a:srgbClr val="EB0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72" name="Google Shape;72;p14" title="IMG-20250416-WA0021.jpg"/>
          <p:cNvPicPr preferRelativeResize="0"/>
          <p:nvPr/>
        </p:nvPicPr>
        <p:blipFill rotWithShape="1">
          <a:blip r:embed="rId5">
            <a:alphaModFix/>
          </a:blip>
          <a:srcRect b="21334" l="0" r="0" t="0"/>
          <a:stretch/>
        </p:blipFill>
        <p:spPr>
          <a:xfrm>
            <a:off x="487800" y="1869000"/>
            <a:ext cx="1691700" cy="1728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 rotWithShape="1">
          <a:blip r:embed="rId6">
            <a:alphaModFix/>
          </a:blip>
          <a:srcRect b="41959" l="32769" r="21773" t="25334"/>
          <a:stretch/>
        </p:blipFill>
        <p:spPr>
          <a:xfrm>
            <a:off x="6389625" y="1733500"/>
            <a:ext cx="1801800" cy="1803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 rotWithShape="1">
          <a:blip r:embed="rId7">
            <a:alphaModFix/>
          </a:blip>
          <a:srcRect b="22220" l="4404" r="4395" t="10647"/>
          <a:stretch/>
        </p:blipFill>
        <p:spPr>
          <a:xfrm>
            <a:off x="3281375" y="1658100"/>
            <a:ext cx="2006400" cy="19695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521050" y="305288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3000">
                <a:latin typeface="Century Gothic"/>
                <a:ea typeface="Century Gothic"/>
                <a:cs typeface="Century Gothic"/>
                <a:sym typeface="Century Gothic"/>
              </a:rPr>
              <a:t>Contenidos a desarrollar</a:t>
            </a:r>
            <a:endParaRPr sz="30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20000"/>
          </a:bodyPr>
          <a:lstStyle/>
          <a:p>
            <a:pPr indent="-20574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Roboto"/>
              <a:buChar char="▪"/>
            </a:pPr>
            <a:r>
              <a:rPr lang="es" sz="3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Problemática</a:t>
            </a:r>
            <a:endParaRPr sz="14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5740" lvl="0" marL="342900" rtl="0" algn="l">
              <a:lnSpc>
                <a:spcPct val="150000"/>
              </a:lnSpc>
              <a:spcBef>
                <a:spcPts val="72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Roboto"/>
              <a:buChar char="▪"/>
            </a:pPr>
            <a:r>
              <a:rPr lang="es" sz="3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Objetivo Proyecto</a:t>
            </a:r>
            <a:endParaRPr sz="14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5740" lvl="0" marL="342900" rtl="0" algn="l">
              <a:lnSpc>
                <a:spcPct val="150000"/>
              </a:lnSpc>
              <a:spcBef>
                <a:spcPts val="72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Roboto"/>
              <a:buChar char="▪"/>
            </a:pPr>
            <a:r>
              <a:rPr lang="es" sz="3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Alcance Proyecto</a:t>
            </a:r>
            <a:endParaRPr sz="14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5740" lvl="0" marL="342900" rtl="0" algn="l">
              <a:lnSpc>
                <a:spcPct val="150000"/>
              </a:lnSpc>
              <a:spcBef>
                <a:spcPts val="72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Roboto"/>
              <a:buChar char="▪"/>
            </a:pPr>
            <a:r>
              <a:rPr lang="es" sz="3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Tiempo Asociado</a:t>
            </a:r>
            <a:endParaRPr sz="14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5740" lvl="0" marL="342900" rtl="0" algn="l">
              <a:lnSpc>
                <a:spcPct val="150000"/>
              </a:lnSpc>
              <a:spcBef>
                <a:spcPts val="72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Roboto"/>
              <a:buChar char="▪"/>
            </a:pPr>
            <a:r>
              <a:rPr lang="es" sz="3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Competencias Asociadas</a:t>
            </a:r>
            <a:endParaRPr sz="14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5740" lvl="0" marL="342900" rtl="0" algn="l">
              <a:lnSpc>
                <a:spcPct val="150000"/>
              </a:lnSpc>
              <a:spcBef>
                <a:spcPts val="72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Roboto"/>
              <a:buChar char="▪"/>
            </a:pPr>
            <a:r>
              <a:rPr lang="es" sz="3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Solución Propuesta</a:t>
            </a:r>
            <a:endParaRPr sz="14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5740" lvl="0" marL="342900" rtl="0" algn="l">
              <a:lnSpc>
                <a:spcPct val="150000"/>
              </a:lnSpc>
              <a:spcBef>
                <a:spcPts val="72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Roboto"/>
              <a:buChar char="▪"/>
            </a:pPr>
            <a:r>
              <a:rPr lang="es" sz="3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Conclusión</a:t>
            </a:r>
            <a:endParaRPr sz="14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5740" lvl="0" marL="342900" rtl="0" algn="l">
              <a:lnSpc>
                <a:spcPct val="150000"/>
              </a:lnSpc>
              <a:spcBef>
                <a:spcPts val="72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Roboto"/>
              <a:buChar char="▪"/>
            </a:pPr>
            <a:r>
              <a:rPr lang="es" sz="3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Reflexiones</a:t>
            </a:r>
            <a:endParaRPr sz="14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0925" y="382675"/>
            <a:ext cx="646225" cy="6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7451" y="153037"/>
            <a:ext cx="933176" cy="22965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/>
          <p:nvPr/>
        </p:nvSpPr>
        <p:spPr>
          <a:xfrm>
            <a:off x="0" y="382675"/>
            <a:ext cx="487800" cy="423900"/>
          </a:xfrm>
          <a:prstGeom prst="rect">
            <a:avLst/>
          </a:prstGeom>
          <a:solidFill>
            <a:srgbClr val="EB0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84" name="Google Shape;8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20504" y="1592413"/>
            <a:ext cx="3916700" cy="261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623400" y="390025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latin typeface="Century Gothic"/>
                <a:ea typeface="Century Gothic"/>
                <a:cs typeface="Century Gothic"/>
                <a:sym typeface="Century Gothic"/>
              </a:rPr>
              <a:t>Problemática</a:t>
            </a:r>
            <a:endParaRPr sz="30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0" name="Google Shape;90;p16"/>
          <p:cNvSpPr/>
          <p:nvPr/>
        </p:nvSpPr>
        <p:spPr>
          <a:xfrm>
            <a:off x="0" y="485075"/>
            <a:ext cx="487800" cy="423900"/>
          </a:xfrm>
          <a:prstGeom prst="rect">
            <a:avLst/>
          </a:prstGeom>
          <a:solidFill>
            <a:srgbClr val="EB0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0925" y="382675"/>
            <a:ext cx="646225" cy="6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7451" y="153037"/>
            <a:ext cx="933176" cy="22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8600" y="1580025"/>
            <a:ext cx="3123224" cy="31189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/>
          <p:nvPr/>
        </p:nvSpPr>
        <p:spPr>
          <a:xfrm>
            <a:off x="156748" y="1577499"/>
            <a:ext cx="6198000" cy="8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26"/>
              <a:buFont typeface="Roboto"/>
              <a:buNone/>
            </a:pPr>
            <a:r>
              <a:rPr b="0" i="0" lang="es" sz="1426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La empresa avícola Montserrat, conocida comercialmente como </a:t>
            </a:r>
            <a:r>
              <a:rPr b="1" i="0" lang="es" sz="1426" u="none" cap="none" strike="noStrike">
                <a:solidFill>
                  <a:srgbClr val="EF9C82"/>
                </a:solidFill>
                <a:latin typeface="Roboto"/>
                <a:ea typeface="Roboto"/>
                <a:cs typeface="Roboto"/>
                <a:sym typeface="Roboto"/>
              </a:rPr>
              <a:t>"Tarragona"</a:t>
            </a:r>
            <a:r>
              <a:rPr b="0" i="0" lang="es" sz="1426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, presenta un sistema de cuantificación de productos arcaico que genera:</a:t>
            </a:r>
            <a:endParaRPr b="0" i="0" sz="1426" u="none" cap="none" strike="noStrike"/>
          </a:p>
        </p:txBody>
      </p:sp>
      <p:sp>
        <p:nvSpPr>
          <p:cNvPr id="95" name="Google Shape;95;p16"/>
          <p:cNvSpPr/>
          <p:nvPr/>
        </p:nvSpPr>
        <p:spPr>
          <a:xfrm>
            <a:off x="156748" y="2631165"/>
            <a:ext cx="61980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79477" lvl="0" marL="27947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26"/>
              <a:buFont typeface="Roboto"/>
              <a:buChar char="•"/>
            </a:pPr>
            <a:r>
              <a:rPr b="0" i="0" lang="es" sz="1426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Errores frecuentes en la cuantificación de productos</a:t>
            </a:r>
            <a:endParaRPr b="0" i="0" sz="1426" u="none" cap="none" strike="noStrike"/>
          </a:p>
        </p:txBody>
      </p:sp>
      <p:sp>
        <p:nvSpPr>
          <p:cNvPr id="96" name="Google Shape;96;p16"/>
          <p:cNvSpPr/>
          <p:nvPr/>
        </p:nvSpPr>
        <p:spPr>
          <a:xfrm>
            <a:off x="156748" y="2991573"/>
            <a:ext cx="61980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79477" lvl="0" marL="27947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26"/>
              <a:buFont typeface="Roboto"/>
              <a:buChar char="•"/>
            </a:pPr>
            <a:r>
              <a:rPr b="0" i="0" lang="es" sz="1426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Duplicación innecesaria de procesos</a:t>
            </a:r>
            <a:endParaRPr b="0" i="0" sz="1426" u="none" cap="none" strike="noStrike"/>
          </a:p>
        </p:txBody>
      </p:sp>
      <p:sp>
        <p:nvSpPr>
          <p:cNvPr id="97" name="Google Shape;97;p16"/>
          <p:cNvSpPr/>
          <p:nvPr/>
        </p:nvSpPr>
        <p:spPr>
          <a:xfrm>
            <a:off x="156748" y="3351982"/>
            <a:ext cx="61980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79477" lvl="0" marL="27947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26"/>
              <a:buFont typeface="Roboto"/>
              <a:buChar char="•"/>
            </a:pPr>
            <a:r>
              <a:rPr b="0" i="0" lang="es" sz="1426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Alto margen de error en los registros</a:t>
            </a:r>
            <a:endParaRPr b="0" i="0" sz="1426" u="none" cap="none" strike="noStrike"/>
          </a:p>
        </p:txBody>
      </p:sp>
      <p:sp>
        <p:nvSpPr>
          <p:cNvPr id="98" name="Google Shape;98;p16"/>
          <p:cNvSpPr/>
          <p:nvPr/>
        </p:nvSpPr>
        <p:spPr>
          <a:xfrm>
            <a:off x="156748" y="3712390"/>
            <a:ext cx="61980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79477" lvl="0" marL="27947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26"/>
              <a:buFont typeface="Roboto"/>
              <a:buChar char="•"/>
            </a:pPr>
            <a:r>
              <a:rPr b="0" i="0" lang="es" sz="1426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Incremento del nivel de estrés en el personal</a:t>
            </a:r>
            <a:endParaRPr b="0" i="0" sz="1426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>
            <p:ph idx="1" type="body"/>
          </p:nvPr>
        </p:nvSpPr>
        <p:spPr>
          <a:xfrm>
            <a:off x="311700" y="1228675"/>
            <a:ext cx="54414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b="1" lang="es"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 General</a:t>
            </a:r>
            <a:br>
              <a:rPr b="1" lang="es"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s" sz="14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Implementar un sistema de </a:t>
            </a:r>
            <a:r>
              <a:rPr lang="es" sz="1400">
                <a:solidFill>
                  <a:srgbClr val="EF9C82"/>
                </a:solidFill>
                <a:latin typeface="Roboto"/>
                <a:ea typeface="Roboto"/>
                <a:cs typeface="Roboto"/>
                <a:sym typeface="Roboto"/>
              </a:rPr>
              <a:t>automatización y digitalización</a:t>
            </a:r>
            <a:r>
              <a:rPr lang="es" sz="14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del proceso de inventarios en el local de comida rápida </a:t>
            </a:r>
            <a:r>
              <a:rPr i="1" lang="es" sz="14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Tarragona</a:t>
            </a:r>
            <a:r>
              <a:rPr lang="es" sz="14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, sustituyendo el registro manual en papel por una plataforma automatizada que optimice la gestión de existencias.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5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 sz="15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487800" y="373775"/>
            <a:ext cx="5265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200">
                <a:latin typeface="Century Gothic"/>
                <a:ea typeface="Century Gothic"/>
                <a:cs typeface="Century Gothic"/>
                <a:sym typeface="Century Gothic"/>
              </a:rPr>
              <a:t>📌 </a:t>
            </a:r>
            <a:r>
              <a:rPr b="1" lang="es" sz="3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 proyecto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05" name="Google Shape;105;p17"/>
          <p:cNvSpPr/>
          <p:nvPr/>
        </p:nvSpPr>
        <p:spPr>
          <a:xfrm>
            <a:off x="0" y="485075"/>
            <a:ext cx="487800" cy="423900"/>
          </a:xfrm>
          <a:prstGeom prst="rect">
            <a:avLst/>
          </a:prstGeom>
          <a:solidFill>
            <a:srgbClr val="EB0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06" name="Google Shape;10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0925" y="382675"/>
            <a:ext cx="646225" cy="6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7451" y="153037"/>
            <a:ext cx="933176" cy="22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72525" y="1735500"/>
            <a:ext cx="2130725" cy="206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/>
        </p:nvSpPr>
        <p:spPr>
          <a:xfrm>
            <a:off x="487800" y="373775"/>
            <a:ext cx="5265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200">
                <a:latin typeface="Century Gothic"/>
                <a:ea typeface="Century Gothic"/>
                <a:cs typeface="Century Gothic"/>
                <a:sym typeface="Century Gothic"/>
              </a:rPr>
              <a:t>📌 </a:t>
            </a:r>
            <a:r>
              <a:rPr b="1" lang="es" sz="3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 proyecto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14" name="Google Shape;114;p18"/>
          <p:cNvSpPr/>
          <p:nvPr/>
        </p:nvSpPr>
        <p:spPr>
          <a:xfrm>
            <a:off x="0" y="485075"/>
            <a:ext cx="487800" cy="423900"/>
          </a:xfrm>
          <a:prstGeom prst="rect">
            <a:avLst/>
          </a:prstGeom>
          <a:solidFill>
            <a:srgbClr val="EB0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15" name="Google Shape;11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0925" y="382675"/>
            <a:ext cx="646225" cy="6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7451" y="153037"/>
            <a:ext cx="933176" cy="22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8"/>
          <p:cNvSpPr/>
          <p:nvPr/>
        </p:nvSpPr>
        <p:spPr>
          <a:xfrm>
            <a:off x="257509" y="2037675"/>
            <a:ext cx="2716500" cy="1272900"/>
          </a:xfrm>
          <a:prstGeom prst="roundRect">
            <a:avLst>
              <a:gd fmla="val 4845" name="adj"/>
            </a:avLst>
          </a:prstGeom>
          <a:solidFill>
            <a:srgbClr val="FFFFFF">
              <a:alpha val="94900"/>
            </a:srgbClr>
          </a:solidFill>
          <a:ln cap="flat" cmpd="sng" w="197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9175" lIns="59175" spcFirstLastPara="1" rIns="59175" wrap="square" tIns="59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/>
          <p:nvPr/>
        </p:nvSpPr>
        <p:spPr>
          <a:xfrm>
            <a:off x="257509" y="2037675"/>
            <a:ext cx="78900" cy="1272900"/>
          </a:xfrm>
          <a:prstGeom prst="roundRect">
            <a:avLst>
              <a:gd fmla="val 78139" name="adj"/>
            </a:avLst>
          </a:prstGeom>
          <a:solidFill>
            <a:srgbClr val="EB0043"/>
          </a:solidFill>
          <a:ln>
            <a:noFill/>
          </a:ln>
        </p:spPr>
        <p:txBody>
          <a:bodyPr anchorCtr="0" anchor="ctr" bIns="59175" lIns="59175" spcFirstLastPara="1" rIns="59175" wrap="square" tIns="59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B0043"/>
              </a:solidFill>
              <a:highlight>
                <a:srgbClr val="EB0043"/>
              </a:highlight>
            </a:endParaRPr>
          </a:p>
        </p:txBody>
      </p:sp>
      <p:sp>
        <p:nvSpPr>
          <p:cNvPr id="119" name="Google Shape;119;p18"/>
          <p:cNvSpPr/>
          <p:nvPr/>
        </p:nvSpPr>
        <p:spPr>
          <a:xfrm>
            <a:off x="386650" y="2204225"/>
            <a:ext cx="2587500" cy="10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33"/>
              <a:buFont typeface="Roboto"/>
              <a:buNone/>
            </a:pPr>
            <a:r>
              <a:rPr lang="es" sz="1132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Optimizar el tiempo de los asistentes en la gestión de inventario.</a:t>
            </a:r>
            <a:endParaRPr b="0" i="0" sz="1132" u="none" cap="none" strike="noStrike"/>
          </a:p>
        </p:txBody>
      </p:sp>
      <p:sp>
        <p:nvSpPr>
          <p:cNvPr id="120" name="Google Shape;120;p18"/>
          <p:cNvSpPr/>
          <p:nvPr/>
        </p:nvSpPr>
        <p:spPr>
          <a:xfrm>
            <a:off x="3120749" y="2037675"/>
            <a:ext cx="2716500" cy="1272900"/>
          </a:xfrm>
          <a:prstGeom prst="roundRect">
            <a:avLst>
              <a:gd fmla="val 4845" name="adj"/>
            </a:avLst>
          </a:prstGeom>
          <a:solidFill>
            <a:srgbClr val="FFFFFF">
              <a:alpha val="94900"/>
            </a:srgbClr>
          </a:solidFill>
          <a:ln cap="flat" cmpd="sng" w="197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9175" lIns="59175" spcFirstLastPara="1" rIns="59175" wrap="square" tIns="59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/>
          <p:nvPr/>
        </p:nvSpPr>
        <p:spPr>
          <a:xfrm>
            <a:off x="3120749" y="2037675"/>
            <a:ext cx="78900" cy="1272900"/>
          </a:xfrm>
          <a:prstGeom prst="roundRect">
            <a:avLst>
              <a:gd fmla="val 78139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59175" lIns="59175" spcFirstLastPara="1" rIns="59175" wrap="square" tIns="59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8"/>
          <p:cNvSpPr/>
          <p:nvPr/>
        </p:nvSpPr>
        <p:spPr>
          <a:xfrm>
            <a:off x="3366225" y="2204228"/>
            <a:ext cx="23043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33"/>
              <a:buFont typeface="Roboto"/>
              <a:buNone/>
            </a:pPr>
            <a:r>
              <a:rPr lang="es" sz="1132"/>
              <a:t>Mejorar la gestión de productos en el local.</a:t>
            </a:r>
            <a:endParaRPr b="0" i="0" sz="1132" u="none" cap="none" strike="noStrike"/>
          </a:p>
        </p:txBody>
      </p:sp>
      <p:sp>
        <p:nvSpPr>
          <p:cNvPr id="123" name="Google Shape;123;p18"/>
          <p:cNvSpPr/>
          <p:nvPr/>
        </p:nvSpPr>
        <p:spPr>
          <a:xfrm>
            <a:off x="5983989" y="2037675"/>
            <a:ext cx="2716500" cy="1272900"/>
          </a:xfrm>
          <a:prstGeom prst="roundRect">
            <a:avLst>
              <a:gd fmla="val 4845" name="adj"/>
            </a:avLst>
          </a:prstGeom>
          <a:solidFill>
            <a:srgbClr val="FFFFFF">
              <a:alpha val="94900"/>
            </a:srgbClr>
          </a:solidFill>
          <a:ln cap="flat" cmpd="sng" w="197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9175" lIns="59175" spcFirstLastPara="1" rIns="59175" wrap="square" tIns="59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8"/>
          <p:cNvSpPr/>
          <p:nvPr/>
        </p:nvSpPr>
        <p:spPr>
          <a:xfrm>
            <a:off x="5983989" y="2037675"/>
            <a:ext cx="78900" cy="1272900"/>
          </a:xfrm>
          <a:prstGeom prst="roundRect">
            <a:avLst>
              <a:gd fmla="val 78139" name="adj"/>
            </a:avLst>
          </a:prstGeom>
          <a:solidFill>
            <a:srgbClr val="EB0043"/>
          </a:solidFill>
          <a:ln>
            <a:noFill/>
          </a:ln>
        </p:spPr>
        <p:txBody>
          <a:bodyPr anchorCtr="0" anchor="ctr" bIns="59175" lIns="59175" spcFirstLastPara="1" rIns="59175" wrap="square" tIns="59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/>
          <p:nvPr/>
        </p:nvSpPr>
        <p:spPr>
          <a:xfrm>
            <a:off x="6229466" y="2204228"/>
            <a:ext cx="23043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33"/>
              <a:buFont typeface="Roboto"/>
              <a:buNone/>
            </a:pPr>
            <a:r>
              <a:rPr lang="es" sz="1132"/>
              <a:t>Fortalecer la auditoría del inventario.</a:t>
            </a:r>
            <a:endParaRPr b="0" i="0" sz="1132" u="none" cap="none" strike="noStrike"/>
          </a:p>
        </p:txBody>
      </p:sp>
      <p:sp>
        <p:nvSpPr>
          <p:cNvPr id="126" name="Google Shape;126;p18"/>
          <p:cNvSpPr/>
          <p:nvPr/>
        </p:nvSpPr>
        <p:spPr>
          <a:xfrm>
            <a:off x="257500" y="3457278"/>
            <a:ext cx="2716500" cy="1550400"/>
          </a:xfrm>
          <a:prstGeom prst="roundRect">
            <a:avLst>
              <a:gd fmla="val 5942" name="adj"/>
            </a:avLst>
          </a:prstGeom>
          <a:solidFill>
            <a:srgbClr val="FFFFFF">
              <a:alpha val="94900"/>
            </a:srgbClr>
          </a:solidFill>
          <a:ln cap="flat" cmpd="sng" w="197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9175" lIns="59175" spcFirstLastPara="1" rIns="59175" wrap="square" tIns="59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/>
          <p:cNvSpPr/>
          <p:nvPr/>
        </p:nvSpPr>
        <p:spPr>
          <a:xfrm>
            <a:off x="257500" y="3457275"/>
            <a:ext cx="78900" cy="1550400"/>
          </a:xfrm>
          <a:prstGeom prst="roundRect">
            <a:avLst>
              <a:gd fmla="val 78139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59175" lIns="59175" spcFirstLastPara="1" rIns="59175" wrap="square" tIns="59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8"/>
          <p:cNvSpPr/>
          <p:nvPr/>
        </p:nvSpPr>
        <p:spPr>
          <a:xfrm>
            <a:off x="502985" y="3623822"/>
            <a:ext cx="23043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33"/>
              <a:buFont typeface="Roboto"/>
              <a:buNone/>
            </a:pPr>
            <a:r>
              <a:rPr lang="es" sz="1132"/>
              <a:t>La digitalización reemplaza el método manual en papel, reduciendo errores de escritura y garantizando un control más preciso del inventario.</a:t>
            </a:r>
            <a:endParaRPr b="0" i="0" sz="1132" u="none" cap="none" strike="noStrike"/>
          </a:p>
        </p:txBody>
      </p:sp>
      <p:sp>
        <p:nvSpPr>
          <p:cNvPr id="129" name="Google Shape;129;p18"/>
          <p:cNvSpPr/>
          <p:nvPr/>
        </p:nvSpPr>
        <p:spPr>
          <a:xfrm>
            <a:off x="3120749" y="3457269"/>
            <a:ext cx="2716500" cy="1037700"/>
          </a:xfrm>
          <a:prstGeom prst="roundRect">
            <a:avLst>
              <a:gd fmla="val 5942" name="adj"/>
            </a:avLst>
          </a:prstGeom>
          <a:solidFill>
            <a:srgbClr val="FFFFFF">
              <a:alpha val="94900"/>
            </a:srgbClr>
          </a:solidFill>
          <a:ln cap="flat" cmpd="sng" w="197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9175" lIns="59175" spcFirstLastPara="1" rIns="59175" wrap="square" tIns="59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8"/>
          <p:cNvSpPr/>
          <p:nvPr/>
        </p:nvSpPr>
        <p:spPr>
          <a:xfrm>
            <a:off x="3120749" y="3457269"/>
            <a:ext cx="78900" cy="1037700"/>
          </a:xfrm>
          <a:prstGeom prst="roundRect">
            <a:avLst>
              <a:gd fmla="val 78139" name="adj"/>
            </a:avLst>
          </a:prstGeom>
          <a:solidFill>
            <a:srgbClr val="EB0043"/>
          </a:solidFill>
          <a:ln>
            <a:noFill/>
          </a:ln>
        </p:spPr>
        <p:txBody>
          <a:bodyPr anchorCtr="0" anchor="ctr" bIns="59175" lIns="59175" spcFirstLastPara="1" rIns="59175" wrap="square" tIns="59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8"/>
          <p:cNvSpPr/>
          <p:nvPr/>
        </p:nvSpPr>
        <p:spPr>
          <a:xfrm>
            <a:off x="3366225" y="3623822"/>
            <a:ext cx="23043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33"/>
              <a:buFont typeface="Roboto"/>
              <a:buNone/>
            </a:pPr>
            <a:r>
              <a:rPr lang="es" sz="1132"/>
              <a:t>Disponibilidad y mejor visualización del inventario</a:t>
            </a:r>
            <a:endParaRPr b="0" i="0" sz="1132" u="none" cap="none" strike="noStrike"/>
          </a:p>
        </p:txBody>
      </p:sp>
      <p:sp>
        <p:nvSpPr>
          <p:cNvPr id="132" name="Google Shape;132;p18"/>
          <p:cNvSpPr txBox="1"/>
          <p:nvPr/>
        </p:nvSpPr>
        <p:spPr>
          <a:xfrm>
            <a:off x="257500" y="12732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>
                <a:latin typeface="Century Gothic"/>
                <a:ea typeface="Century Gothic"/>
                <a:cs typeface="Century Gothic"/>
                <a:sym typeface="Century Gothic"/>
              </a:rPr>
              <a:t>Objetivos </a:t>
            </a:r>
            <a:r>
              <a:rPr b="1" lang="es">
                <a:latin typeface="Century Gothic"/>
                <a:ea typeface="Century Gothic"/>
                <a:cs typeface="Century Gothic"/>
                <a:sym typeface="Century Gothic"/>
              </a:rPr>
              <a:t>Específicos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/>
          <p:nvPr/>
        </p:nvSpPr>
        <p:spPr>
          <a:xfrm>
            <a:off x="487800" y="373775"/>
            <a:ext cx="5265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Alcance del proyecto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38" name="Google Shape;138;p19"/>
          <p:cNvSpPr/>
          <p:nvPr/>
        </p:nvSpPr>
        <p:spPr>
          <a:xfrm>
            <a:off x="0" y="485075"/>
            <a:ext cx="487800" cy="423900"/>
          </a:xfrm>
          <a:prstGeom prst="rect">
            <a:avLst/>
          </a:prstGeom>
          <a:solidFill>
            <a:srgbClr val="EB0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0925" y="382675"/>
            <a:ext cx="646225" cy="6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7451" y="153037"/>
            <a:ext cx="933176" cy="22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/>
          <p:nvPr/>
        </p:nvSpPr>
        <p:spPr>
          <a:xfrm>
            <a:off x="156175" y="1874500"/>
            <a:ext cx="1909200" cy="2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F9C82"/>
              </a:buClr>
              <a:buSzPts val="1481"/>
              <a:buFont typeface="Raleway"/>
              <a:buNone/>
            </a:pPr>
            <a:r>
              <a:rPr b="0" i="0" lang="es" u="none" cap="none" strike="noStrike">
                <a:solidFill>
                  <a:srgbClr val="EF9C82"/>
                </a:solidFill>
                <a:latin typeface="Raleway"/>
                <a:ea typeface="Raleway"/>
                <a:cs typeface="Raleway"/>
                <a:sym typeface="Raleway"/>
              </a:rPr>
              <a:t>Dentro del alcance</a:t>
            </a:r>
            <a:endParaRPr b="0" i="0" u="none" cap="none" strike="noStrike"/>
          </a:p>
        </p:txBody>
      </p:sp>
      <p:sp>
        <p:nvSpPr>
          <p:cNvPr id="142" name="Google Shape;142;p19"/>
          <p:cNvSpPr/>
          <p:nvPr/>
        </p:nvSpPr>
        <p:spPr>
          <a:xfrm>
            <a:off x="156175" y="2337024"/>
            <a:ext cx="42051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4969" lvl="0" marL="23089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lang="es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Digitalizar y automatizar procesos actuales</a:t>
            </a:r>
            <a:endParaRPr b="0" i="0" u="none" cap="none" strike="noStrike"/>
          </a:p>
        </p:txBody>
      </p:sp>
      <p:sp>
        <p:nvSpPr>
          <p:cNvPr id="143" name="Google Shape;143;p19"/>
          <p:cNvSpPr/>
          <p:nvPr/>
        </p:nvSpPr>
        <p:spPr>
          <a:xfrm>
            <a:off x="156175" y="2688962"/>
            <a:ext cx="42051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4969" lvl="0" marL="23089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Diseño de la solución tecnológica</a:t>
            </a:r>
            <a:endParaRPr b="0" i="0" u="none" cap="none" strike="noStrike"/>
          </a:p>
        </p:txBody>
      </p:sp>
      <p:sp>
        <p:nvSpPr>
          <p:cNvPr id="144" name="Google Shape;144;p19"/>
          <p:cNvSpPr/>
          <p:nvPr/>
        </p:nvSpPr>
        <p:spPr>
          <a:xfrm>
            <a:off x="156175" y="3040901"/>
            <a:ext cx="42051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4969" lvl="0" marL="23089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Definición de funcionalidades esenciales</a:t>
            </a:r>
            <a:endParaRPr b="0" i="0" u="none" cap="none" strike="noStrike"/>
          </a:p>
        </p:txBody>
      </p:sp>
      <p:sp>
        <p:nvSpPr>
          <p:cNvPr id="145" name="Google Shape;145;p19"/>
          <p:cNvSpPr/>
          <p:nvPr/>
        </p:nvSpPr>
        <p:spPr>
          <a:xfrm>
            <a:off x="156175" y="3392839"/>
            <a:ext cx="42051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4969" lvl="0" marL="23089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Elaboración de prototipo</a:t>
            </a:r>
            <a:endParaRPr b="0" i="0" u="none" cap="none" strike="noStrike"/>
          </a:p>
        </p:txBody>
      </p:sp>
      <p:sp>
        <p:nvSpPr>
          <p:cNvPr id="146" name="Google Shape;146;p19"/>
          <p:cNvSpPr/>
          <p:nvPr/>
        </p:nvSpPr>
        <p:spPr>
          <a:xfrm>
            <a:off x="156175" y="3744778"/>
            <a:ext cx="42051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4969" lvl="0" marL="23089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Plan de capacitación</a:t>
            </a:r>
            <a:endParaRPr b="0" i="0" u="none" cap="none" strike="noStrike"/>
          </a:p>
        </p:txBody>
      </p:sp>
      <p:sp>
        <p:nvSpPr>
          <p:cNvPr id="147" name="Google Shape;147;p19"/>
          <p:cNvSpPr/>
          <p:nvPr/>
        </p:nvSpPr>
        <p:spPr>
          <a:xfrm>
            <a:off x="156175" y="4096717"/>
            <a:ext cx="42051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4969" lvl="0" marL="23089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Evaluación teórica del impacto</a:t>
            </a:r>
            <a:endParaRPr b="0" i="0" u="none" cap="none" strike="noStrike"/>
          </a:p>
        </p:txBody>
      </p:sp>
      <p:sp>
        <p:nvSpPr>
          <p:cNvPr id="148" name="Google Shape;148;p19"/>
          <p:cNvSpPr/>
          <p:nvPr/>
        </p:nvSpPr>
        <p:spPr>
          <a:xfrm>
            <a:off x="4361275" y="1874510"/>
            <a:ext cx="19092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D4241"/>
              </a:buClr>
              <a:buSzPts val="1481"/>
              <a:buFont typeface="Raleway"/>
              <a:buNone/>
            </a:pPr>
            <a:r>
              <a:rPr b="0" i="0" lang="es" u="none" cap="none" strike="noStrike">
                <a:solidFill>
                  <a:srgbClr val="EB0043"/>
                </a:solidFill>
                <a:latin typeface="Raleway"/>
                <a:ea typeface="Raleway"/>
                <a:cs typeface="Raleway"/>
                <a:sym typeface="Raleway"/>
              </a:rPr>
              <a:t>Fuera del alcance</a:t>
            </a:r>
            <a:endParaRPr b="0" i="0" u="none" cap="none" strike="noStrike">
              <a:solidFill>
                <a:srgbClr val="EB0043"/>
              </a:solidFill>
            </a:endParaRPr>
          </a:p>
        </p:txBody>
      </p:sp>
      <p:sp>
        <p:nvSpPr>
          <p:cNvPr id="149" name="Google Shape;149;p19"/>
          <p:cNvSpPr/>
          <p:nvPr/>
        </p:nvSpPr>
        <p:spPr>
          <a:xfrm>
            <a:off x="4361275" y="2359799"/>
            <a:ext cx="4205100" cy="4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4969" lvl="0" marL="230897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Implementación directa en el sistema existente</a:t>
            </a:r>
            <a:endParaRPr>
              <a:solidFill>
                <a:srgbClr val="3C393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    </a:t>
            </a: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del local </a:t>
            </a:r>
            <a:endParaRPr b="0" i="0" u="none" cap="none" strike="noStrike"/>
          </a:p>
        </p:txBody>
      </p:sp>
      <p:sp>
        <p:nvSpPr>
          <p:cNvPr id="150" name="Google Shape;150;p19"/>
          <p:cNvSpPr/>
          <p:nvPr/>
        </p:nvSpPr>
        <p:spPr>
          <a:xfrm>
            <a:off x="4361275" y="2893572"/>
            <a:ext cx="4205100" cy="3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4969" lvl="0" marL="23089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Integración con proveedores o sistemas contables</a:t>
            </a:r>
            <a:endParaRPr b="0" i="0" u="none" cap="none" strike="noStrike"/>
          </a:p>
        </p:txBody>
      </p:sp>
      <p:sp>
        <p:nvSpPr>
          <p:cNvPr id="151" name="Google Shape;151;p19"/>
          <p:cNvSpPr/>
          <p:nvPr/>
        </p:nvSpPr>
        <p:spPr>
          <a:xfrm>
            <a:off x="4361275" y="3446126"/>
            <a:ext cx="4205100" cy="3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4969" lvl="0" marL="23089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Conexión con otras sucursales</a:t>
            </a:r>
            <a:endParaRPr b="0" i="0" u="none" cap="none" strike="noStrike"/>
          </a:p>
        </p:txBody>
      </p:sp>
      <p:sp>
        <p:nvSpPr>
          <p:cNvPr id="152" name="Google Shape;152;p19"/>
          <p:cNvSpPr/>
          <p:nvPr/>
        </p:nvSpPr>
        <p:spPr>
          <a:xfrm>
            <a:off x="4361275" y="3920331"/>
            <a:ext cx="4205100" cy="3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4969" lvl="0" marL="23089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Capacitación en terreno</a:t>
            </a:r>
            <a:endParaRPr b="0" i="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 txBox="1"/>
          <p:nvPr/>
        </p:nvSpPr>
        <p:spPr>
          <a:xfrm>
            <a:off x="487800" y="373775"/>
            <a:ext cx="5265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Tiempo Asociado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58" name="Google Shape;158;p20"/>
          <p:cNvSpPr/>
          <p:nvPr/>
        </p:nvSpPr>
        <p:spPr>
          <a:xfrm>
            <a:off x="0" y="485075"/>
            <a:ext cx="487800" cy="423900"/>
          </a:xfrm>
          <a:prstGeom prst="rect">
            <a:avLst/>
          </a:prstGeom>
          <a:solidFill>
            <a:srgbClr val="EB0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59" name="Google Shape;15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0925" y="382675"/>
            <a:ext cx="646225" cy="6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7451" y="153037"/>
            <a:ext cx="933176" cy="22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9375" y="1161825"/>
            <a:ext cx="7377076" cy="381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1"/>
          <p:cNvSpPr txBox="1"/>
          <p:nvPr>
            <p:ph idx="1" type="body"/>
          </p:nvPr>
        </p:nvSpPr>
        <p:spPr>
          <a:xfrm>
            <a:off x="173175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💡 Ofrecer propuestas de solución informática</a:t>
            </a:r>
            <a:endParaRPr b="1"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Analizar procesos de la organización y proponer mejoras.</a:t>
            </a:r>
            <a:endParaRPr sz="1400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💻 Construir programas y rutinas</a:t>
            </a:r>
            <a:endParaRPr b="1"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Desarrollar soluciones con tecnologías de mercado y buenas prácticas.</a:t>
            </a:r>
            <a:endParaRPr sz="1400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✅ Realizar pruebas de calidad</a:t>
            </a:r>
            <a:endParaRPr b="1"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Validar productos y procesos con estándares de la industria.</a:t>
            </a:r>
            <a:endParaRPr sz="1400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📊 Gestionar proyectos informáticos</a:t>
            </a:r>
            <a:endParaRPr b="1"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Proponer alternativas para la toma de decisiones.</a:t>
            </a:r>
            <a:endParaRPr sz="1400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🔗 Implementar soluciones sistémicas integrales</a:t>
            </a:r>
            <a:endParaRPr b="1"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Automatizar y optimizar procesos de negocio.</a:t>
            </a:r>
            <a:endParaRPr sz="1400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7" name="Google Shape;167;p21"/>
          <p:cNvSpPr txBox="1"/>
          <p:nvPr/>
        </p:nvSpPr>
        <p:spPr>
          <a:xfrm>
            <a:off x="540125" y="336425"/>
            <a:ext cx="5265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Competencias Asociadas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68" name="Google Shape;168;p21"/>
          <p:cNvSpPr/>
          <p:nvPr/>
        </p:nvSpPr>
        <p:spPr>
          <a:xfrm>
            <a:off x="0" y="485075"/>
            <a:ext cx="487800" cy="423900"/>
          </a:xfrm>
          <a:prstGeom prst="rect">
            <a:avLst/>
          </a:prstGeom>
          <a:solidFill>
            <a:srgbClr val="EB0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69" name="Google Shape;16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0925" y="382675"/>
            <a:ext cx="646225" cy="6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7451" y="153037"/>
            <a:ext cx="933176" cy="22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